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1" r:id="rId3"/>
    <p:sldId id="278" r:id="rId4"/>
    <p:sldId id="272" r:id="rId5"/>
    <p:sldId id="273" r:id="rId6"/>
    <p:sldId id="274" r:id="rId7"/>
    <p:sldId id="264" r:id="rId8"/>
    <p:sldId id="269" r:id="rId9"/>
    <p:sldId id="270" r:id="rId10"/>
    <p:sldId id="263" r:id="rId11"/>
    <p:sldId id="265" r:id="rId12"/>
    <p:sldId id="266" r:id="rId13"/>
    <p:sldId id="267" r:id="rId14"/>
    <p:sldId id="280" r:id="rId15"/>
    <p:sldId id="268" r:id="rId16"/>
    <p:sldId id="257" r:id="rId17"/>
    <p:sldId id="259" r:id="rId18"/>
    <p:sldId id="261" r:id="rId19"/>
    <p:sldId id="262" r:id="rId20"/>
    <p:sldId id="275" r:id="rId21"/>
    <p:sldId id="276" r:id="rId22"/>
    <p:sldId id="277" r:id="rId23"/>
    <p:sldId id="279" r:id="rId24"/>
    <p:sldId id="25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646DA5C-EA70-4E57-99BC-8EE7CBBB149E}" type="datetimeFigureOut">
              <a:rPr lang="en-PH" smtClean="0"/>
              <a:t>26/09/2021</a:t>
            </a:fld>
            <a:endParaRPr lang="en-PH"/>
          </a:p>
        </p:txBody>
      </p:sp>
      <p:sp>
        <p:nvSpPr>
          <p:cNvPr id="5" name="Footer Placeholder 4"/>
          <p:cNvSpPr>
            <a:spLocks noGrp="1"/>
          </p:cNvSpPr>
          <p:nvPr>
            <p:ph type="ftr" sz="quarter" idx="11"/>
          </p:nvPr>
        </p:nvSpPr>
        <p:spPr>
          <a:xfrm>
            <a:off x="1876424" y="5410201"/>
            <a:ext cx="5124886" cy="365125"/>
          </a:xfrm>
        </p:spPr>
        <p:txBody>
          <a:bodyPr/>
          <a:lstStyle/>
          <a:p>
            <a:endParaRPr lang="en-PH"/>
          </a:p>
        </p:txBody>
      </p:sp>
      <p:sp>
        <p:nvSpPr>
          <p:cNvPr id="6" name="Slide Number Placeholder 5"/>
          <p:cNvSpPr>
            <a:spLocks noGrp="1"/>
          </p:cNvSpPr>
          <p:nvPr>
            <p:ph type="sldNum" sz="quarter" idx="12"/>
          </p:nvPr>
        </p:nvSpPr>
        <p:spPr>
          <a:xfrm>
            <a:off x="9896911" y="5410199"/>
            <a:ext cx="771089" cy="365125"/>
          </a:xfrm>
        </p:spPr>
        <p:txBody>
          <a:bodyPr/>
          <a:lstStyle/>
          <a:p>
            <a:fld id="{6E746C41-D42F-42B4-B1D2-53542F4021B8}" type="slidenum">
              <a:rPr lang="en-PH" smtClean="0"/>
              <a:t>‹#›</a:t>
            </a:fld>
            <a:endParaRPr lang="en-PH"/>
          </a:p>
        </p:txBody>
      </p:sp>
    </p:spTree>
    <p:extLst>
      <p:ext uri="{BB962C8B-B14F-4D97-AF65-F5344CB8AC3E}">
        <p14:creationId xmlns:p14="http://schemas.microsoft.com/office/powerpoint/2010/main" val="4228469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46DA5C-EA70-4E57-99BC-8EE7CBBB149E}" type="datetimeFigureOut">
              <a:rPr lang="en-PH" smtClean="0"/>
              <a:t>26/09/2021</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6E746C41-D42F-42B4-B1D2-53542F4021B8}" type="slidenum">
              <a:rPr lang="en-PH" smtClean="0"/>
              <a:t>‹#›</a:t>
            </a:fld>
            <a:endParaRPr lang="en-PH"/>
          </a:p>
        </p:txBody>
      </p:sp>
    </p:spTree>
    <p:extLst>
      <p:ext uri="{BB962C8B-B14F-4D97-AF65-F5344CB8AC3E}">
        <p14:creationId xmlns:p14="http://schemas.microsoft.com/office/powerpoint/2010/main" val="3062865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46DA5C-EA70-4E57-99BC-8EE7CBBB149E}" type="datetimeFigureOut">
              <a:rPr lang="en-PH" smtClean="0"/>
              <a:t>26/09/2021</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6E746C41-D42F-42B4-B1D2-53542F4021B8}" type="slidenum">
              <a:rPr lang="en-PH" smtClean="0"/>
              <a:t>‹#›</a:t>
            </a:fld>
            <a:endParaRPr lang="en-PH"/>
          </a:p>
        </p:txBody>
      </p:sp>
    </p:spTree>
    <p:extLst>
      <p:ext uri="{BB962C8B-B14F-4D97-AF65-F5344CB8AC3E}">
        <p14:creationId xmlns:p14="http://schemas.microsoft.com/office/powerpoint/2010/main" val="5268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46DA5C-EA70-4E57-99BC-8EE7CBBB149E}" type="datetimeFigureOut">
              <a:rPr lang="en-PH" smtClean="0"/>
              <a:t>26/09/2021</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6E746C41-D42F-42B4-B1D2-53542F4021B8}" type="slidenum">
              <a:rPr lang="en-PH" smtClean="0"/>
              <a:t>‹#›</a:t>
            </a:fld>
            <a:endParaRPr lang="en-PH"/>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93695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46DA5C-EA70-4E57-99BC-8EE7CBBB149E}" type="datetimeFigureOut">
              <a:rPr lang="en-PH" smtClean="0"/>
              <a:t>26/09/2021</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6E746C41-D42F-42B4-B1D2-53542F4021B8}" type="slidenum">
              <a:rPr lang="en-PH" smtClean="0"/>
              <a:t>‹#›</a:t>
            </a:fld>
            <a:endParaRPr lang="en-PH"/>
          </a:p>
        </p:txBody>
      </p:sp>
    </p:spTree>
    <p:extLst>
      <p:ext uri="{BB962C8B-B14F-4D97-AF65-F5344CB8AC3E}">
        <p14:creationId xmlns:p14="http://schemas.microsoft.com/office/powerpoint/2010/main" val="1410098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646DA5C-EA70-4E57-99BC-8EE7CBBB149E}" type="datetimeFigureOut">
              <a:rPr lang="en-PH" smtClean="0"/>
              <a:t>26/09/2021</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6E746C41-D42F-42B4-B1D2-53542F4021B8}" type="slidenum">
              <a:rPr lang="en-PH" smtClean="0"/>
              <a:t>‹#›</a:t>
            </a:fld>
            <a:endParaRPr lang="en-PH"/>
          </a:p>
        </p:txBody>
      </p:sp>
    </p:spTree>
    <p:extLst>
      <p:ext uri="{BB962C8B-B14F-4D97-AF65-F5344CB8AC3E}">
        <p14:creationId xmlns:p14="http://schemas.microsoft.com/office/powerpoint/2010/main" val="1230632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646DA5C-EA70-4E57-99BC-8EE7CBBB149E}" type="datetimeFigureOut">
              <a:rPr lang="en-PH" smtClean="0"/>
              <a:t>26/09/2021</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6E746C41-D42F-42B4-B1D2-53542F4021B8}" type="slidenum">
              <a:rPr lang="en-PH" smtClean="0"/>
              <a:t>‹#›</a:t>
            </a:fld>
            <a:endParaRPr lang="en-PH"/>
          </a:p>
        </p:txBody>
      </p:sp>
    </p:spTree>
    <p:extLst>
      <p:ext uri="{BB962C8B-B14F-4D97-AF65-F5344CB8AC3E}">
        <p14:creationId xmlns:p14="http://schemas.microsoft.com/office/powerpoint/2010/main" val="2715556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646DA5C-EA70-4E57-99BC-8EE7CBBB149E}" type="datetimeFigureOut">
              <a:rPr lang="en-PH" smtClean="0"/>
              <a:t>26/09/2021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6E746C41-D42F-42B4-B1D2-53542F4021B8}" type="slidenum">
              <a:rPr lang="en-PH" smtClean="0"/>
              <a:t>‹#›</a:t>
            </a:fld>
            <a:endParaRPr lang="en-PH"/>
          </a:p>
        </p:txBody>
      </p:sp>
    </p:spTree>
    <p:extLst>
      <p:ext uri="{BB962C8B-B14F-4D97-AF65-F5344CB8AC3E}">
        <p14:creationId xmlns:p14="http://schemas.microsoft.com/office/powerpoint/2010/main" val="3746730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646DA5C-EA70-4E57-99BC-8EE7CBBB149E}" type="datetimeFigureOut">
              <a:rPr lang="en-PH" smtClean="0"/>
              <a:t>26/09/2021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6E746C41-D42F-42B4-B1D2-53542F4021B8}" type="slidenum">
              <a:rPr lang="en-PH" smtClean="0"/>
              <a:t>‹#›</a:t>
            </a:fld>
            <a:endParaRPr lang="en-PH"/>
          </a:p>
        </p:txBody>
      </p:sp>
    </p:spTree>
    <p:extLst>
      <p:ext uri="{BB962C8B-B14F-4D97-AF65-F5344CB8AC3E}">
        <p14:creationId xmlns:p14="http://schemas.microsoft.com/office/powerpoint/2010/main" val="2042818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646DA5C-EA70-4E57-99BC-8EE7CBBB149E}" type="datetimeFigureOut">
              <a:rPr lang="en-PH" smtClean="0"/>
              <a:t>26/09/2021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6E746C41-D42F-42B4-B1D2-53542F4021B8}" type="slidenum">
              <a:rPr lang="en-PH" smtClean="0"/>
              <a:t>‹#›</a:t>
            </a:fld>
            <a:endParaRPr lang="en-PH"/>
          </a:p>
        </p:txBody>
      </p:sp>
    </p:spTree>
    <p:extLst>
      <p:ext uri="{BB962C8B-B14F-4D97-AF65-F5344CB8AC3E}">
        <p14:creationId xmlns:p14="http://schemas.microsoft.com/office/powerpoint/2010/main" val="1372705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46DA5C-EA70-4E57-99BC-8EE7CBBB149E}" type="datetimeFigureOut">
              <a:rPr lang="en-PH" smtClean="0"/>
              <a:t>26/09/2021</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6E746C41-D42F-42B4-B1D2-53542F4021B8}" type="slidenum">
              <a:rPr lang="en-PH" smtClean="0"/>
              <a:t>‹#›</a:t>
            </a:fld>
            <a:endParaRPr lang="en-PH"/>
          </a:p>
        </p:txBody>
      </p:sp>
    </p:spTree>
    <p:extLst>
      <p:ext uri="{BB962C8B-B14F-4D97-AF65-F5344CB8AC3E}">
        <p14:creationId xmlns:p14="http://schemas.microsoft.com/office/powerpoint/2010/main" val="1372970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646DA5C-EA70-4E57-99BC-8EE7CBBB149E}" type="datetimeFigureOut">
              <a:rPr lang="en-PH" smtClean="0"/>
              <a:t>26/09/2021</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6E746C41-D42F-42B4-B1D2-53542F4021B8}" type="slidenum">
              <a:rPr lang="en-PH" smtClean="0"/>
              <a:t>‹#›</a:t>
            </a:fld>
            <a:endParaRPr lang="en-PH"/>
          </a:p>
        </p:txBody>
      </p:sp>
    </p:spTree>
    <p:extLst>
      <p:ext uri="{BB962C8B-B14F-4D97-AF65-F5344CB8AC3E}">
        <p14:creationId xmlns:p14="http://schemas.microsoft.com/office/powerpoint/2010/main" val="202104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646DA5C-EA70-4E57-99BC-8EE7CBBB149E}" type="datetimeFigureOut">
              <a:rPr lang="en-PH" smtClean="0"/>
              <a:t>26/09/2021</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6E746C41-D42F-42B4-B1D2-53542F4021B8}" type="slidenum">
              <a:rPr lang="en-PH" smtClean="0"/>
              <a:t>‹#›</a:t>
            </a:fld>
            <a:endParaRPr lang="en-PH"/>
          </a:p>
        </p:txBody>
      </p:sp>
    </p:spTree>
    <p:extLst>
      <p:ext uri="{BB962C8B-B14F-4D97-AF65-F5344CB8AC3E}">
        <p14:creationId xmlns:p14="http://schemas.microsoft.com/office/powerpoint/2010/main" val="2255007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646DA5C-EA70-4E57-99BC-8EE7CBBB149E}" type="datetimeFigureOut">
              <a:rPr lang="en-PH" smtClean="0"/>
              <a:t>26/09/2021</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6E746C41-D42F-42B4-B1D2-53542F4021B8}" type="slidenum">
              <a:rPr lang="en-PH" smtClean="0"/>
              <a:t>‹#›</a:t>
            </a:fld>
            <a:endParaRPr lang="en-PH"/>
          </a:p>
        </p:txBody>
      </p:sp>
    </p:spTree>
    <p:extLst>
      <p:ext uri="{BB962C8B-B14F-4D97-AF65-F5344CB8AC3E}">
        <p14:creationId xmlns:p14="http://schemas.microsoft.com/office/powerpoint/2010/main" val="1106389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46DA5C-EA70-4E57-99BC-8EE7CBBB149E}" type="datetimeFigureOut">
              <a:rPr lang="en-PH" smtClean="0"/>
              <a:t>26/09/2021</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6E746C41-D42F-42B4-B1D2-53542F4021B8}" type="slidenum">
              <a:rPr lang="en-PH" smtClean="0"/>
              <a:t>‹#›</a:t>
            </a:fld>
            <a:endParaRPr lang="en-PH"/>
          </a:p>
        </p:txBody>
      </p:sp>
    </p:spTree>
    <p:extLst>
      <p:ext uri="{BB962C8B-B14F-4D97-AF65-F5344CB8AC3E}">
        <p14:creationId xmlns:p14="http://schemas.microsoft.com/office/powerpoint/2010/main" val="943434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46DA5C-EA70-4E57-99BC-8EE7CBBB149E}" type="datetimeFigureOut">
              <a:rPr lang="en-PH" smtClean="0"/>
              <a:t>26/09/2021</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6E746C41-D42F-42B4-B1D2-53542F4021B8}" type="slidenum">
              <a:rPr lang="en-PH" smtClean="0"/>
              <a:t>‹#›</a:t>
            </a:fld>
            <a:endParaRPr lang="en-PH"/>
          </a:p>
        </p:txBody>
      </p:sp>
    </p:spTree>
    <p:extLst>
      <p:ext uri="{BB962C8B-B14F-4D97-AF65-F5344CB8AC3E}">
        <p14:creationId xmlns:p14="http://schemas.microsoft.com/office/powerpoint/2010/main" val="1603598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46DA5C-EA70-4E57-99BC-8EE7CBBB149E}" type="datetimeFigureOut">
              <a:rPr lang="en-PH" smtClean="0"/>
              <a:t>26/09/2021</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6E746C41-D42F-42B4-B1D2-53542F4021B8}" type="slidenum">
              <a:rPr lang="en-PH" smtClean="0"/>
              <a:t>‹#›</a:t>
            </a:fld>
            <a:endParaRPr lang="en-PH"/>
          </a:p>
        </p:txBody>
      </p:sp>
    </p:spTree>
    <p:extLst>
      <p:ext uri="{BB962C8B-B14F-4D97-AF65-F5344CB8AC3E}">
        <p14:creationId xmlns:p14="http://schemas.microsoft.com/office/powerpoint/2010/main" val="1656302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646DA5C-EA70-4E57-99BC-8EE7CBBB149E}" type="datetimeFigureOut">
              <a:rPr lang="en-PH" smtClean="0"/>
              <a:t>26/09/2021</a:t>
            </a:fld>
            <a:endParaRPr lang="en-PH"/>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E746C41-D42F-42B4-B1D2-53542F4021B8}" type="slidenum">
              <a:rPr lang="en-PH" smtClean="0"/>
              <a:t>‹#›</a:t>
            </a:fld>
            <a:endParaRPr lang="en-PH"/>
          </a:p>
        </p:txBody>
      </p:sp>
    </p:spTree>
    <p:extLst>
      <p:ext uri="{BB962C8B-B14F-4D97-AF65-F5344CB8AC3E}">
        <p14:creationId xmlns:p14="http://schemas.microsoft.com/office/powerpoint/2010/main" val="41583040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www.productplan.com/glossary/moscow-prioritization/" TargetMode="External"/><Relationship Id="rId3" Type="http://schemas.openxmlformats.org/officeDocument/2006/relationships/hyperlink" Target="https://www.atlassian.com/agile/scrum/backlogs" TargetMode="External"/><Relationship Id="rId7" Type="http://schemas.openxmlformats.org/officeDocument/2006/relationships/hyperlink" Target="https://www.guru99.com/software-testing-introduction-importance.html" TargetMode="External"/><Relationship Id="rId12" Type="http://schemas.openxmlformats.org/officeDocument/2006/relationships/hyperlink" Target="https://www.ziprecruiter.com/e/What-Do-Quality-Assurance-Engineers-Do" TargetMode="External"/><Relationship Id="rId2" Type="http://schemas.openxmlformats.org/officeDocument/2006/relationships/hyperlink" Target="https://www.atlassian.com/agile/kanban/boards" TargetMode="External"/><Relationship Id="rId1" Type="http://schemas.openxmlformats.org/officeDocument/2006/relationships/slideLayout" Target="../slideLayouts/slideLayout2.xml"/><Relationship Id="rId6" Type="http://schemas.openxmlformats.org/officeDocument/2006/relationships/hyperlink" Target="https://www.atlassian.com/agile/project-management/epics-stories-themes" TargetMode="External"/><Relationship Id="rId11" Type="http://schemas.openxmlformats.org/officeDocument/2006/relationships/hyperlink" Target="https://www.scaledagileframework.com/product-owner/" TargetMode="External"/><Relationship Id="rId5" Type="http://schemas.openxmlformats.org/officeDocument/2006/relationships/hyperlink" Target="https://www.digite.com/kanban/what-is-kanban/" TargetMode="External"/><Relationship Id="rId10" Type="http://schemas.openxmlformats.org/officeDocument/2006/relationships/hyperlink" Target="https://www.rasmussen.edu/degrees/technology/blog/what-does-software-developer-do/" TargetMode="External"/><Relationship Id="rId4" Type="http://schemas.openxmlformats.org/officeDocument/2006/relationships/hyperlink" Target="https://www.atlassian.com/agile/scrum/sprints" TargetMode="External"/><Relationship Id="rId9" Type="http://schemas.openxmlformats.org/officeDocument/2006/relationships/hyperlink" Target="https://www.projectmanager.com/blog/product-backlog-sprint-backlo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1876" y="5743977"/>
            <a:ext cx="8791575" cy="805400"/>
          </a:xfrm>
        </p:spPr>
        <p:txBody>
          <a:bodyPr/>
          <a:lstStyle/>
          <a:p>
            <a:pPr algn="ctr"/>
            <a:r>
              <a:rPr lang="en-PH" dirty="0" smtClean="0"/>
              <a:t>HOW A DEV TEAM WORKS</a:t>
            </a:r>
            <a:endParaRPr lang="en-PH"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3217" y="751624"/>
            <a:ext cx="5588894" cy="372592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8478" y="4477553"/>
            <a:ext cx="1358370" cy="1390278"/>
          </a:xfrm>
          <a:prstGeom prst="rect">
            <a:avLst/>
          </a:prstGeom>
        </p:spPr>
      </p:pic>
    </p:spTree>
    <p:extLst>
      <p:ext uri="{BB962C8B-B14F-4D97-AF65-F5344CB8AC3E}">
        <p14:creationId xmlns:p14="http://schemas.microsoft.com/office/powerpoint/2010/main" val="3930370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477628"/>
            <a:ext cx="9905998" cy="1478570"/>
          </a:xfrm>
        </p:spPr>
        <p:txBody>
          <a:bodyPr/>
          <a:lstStyle/>
          <a:p>
            <a:r>
              <a:rPr lang="en-PH" dirty="0" smtClean="0"/>
              <a:t>KANBAN BOARD</a:t>
            </a:r>
            <a:endParaRPr lang="en-PH" dirty="0"/>
          </a:p>
        </p:txBody>
      </p:sp>
      <p:sp>
        <p:nvSpPr>
          <p:cNvPr id="3" name="Content Placeholder 2"/>
          <p:cNvSpPr>
            <a:spLocks noGrp="1"/>
          </p:cNvSpPr>
          <p:nvPr>
            <p:ph idx="1"/>
          </p:nvPr>
        </p:nvSpPr>
        <p:spPr>
          <a:xfrm>
            <a:off x="1141412" y="4546241"/>
            <a:ext cx="9905999" cy="1953297"/>
          </a:xfrm>
        </p:spPr>
        <p:txBody>
          <a:bodyPr>
            <a:normAutofit lnSpcReduction="10000"/>
          </a:bodyPr>
          <a:lstStyle/>
          <a:p>
            <a:r>
              <a:rPr lang="en-PH" dirty="0" smtClean="0"/>
              <a:t>An agile project management tool designed to help visualize work, limit work-in-progress and maximize efficiency (or flow)</a:t>
            </a:r>
          </a:p>
          <a:p>
            <a:r>
              <a:rPr lang="en-US" dirty="0" smtClean="0"/>
              <a:t>Uses </a:t>
            </a:r>
            <a:r>
              <a:rPr lang="en-US" dirty="0"/>
              <a:t>cards, columns, and continuous improvement to help technology and service teams commit to the right amount of work, and get it done</a:t>
            </a:r>
            <a:endParaRPr lang="en-PH"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6259" y="399740"/>
            <a:ext cx="5096304" cy="3403946"/>
          </a:xfrm>
          <a:prstGeom prst="rect">
            <a:avLst/>
          </a:prstGeom>
        </p:spPr>
      </p:pic>
    </p:spTree>
    <p:extLst>
      <p:ext uri="{BB962C8B-B14F-4D97-AF65-F5344CB8AC3E}">
        <p14:creationId xmlns:p14="http://schemas.microsoft.com/office/powerpoint/2010/main" val="1695752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295457"/>
            <a:ext cx="9905998" cy="1478570"/>
          </a:xfrm>
        </p:spPr>
        <p:txBody>
          <a:bodyPr/>
          <a:lstStyle/>
          <a:p>
            <a:r>
              <a:rPr lang="en-PH" dirty="0" smtClean="0"/>
              <a:t>PRODUCT BACKLOG</a:t>
            </a:r>
            <a:endParaRPr lang="en-PH" dirty="0"/>
          </a:p>
        </p:txBody>
      </p:sp>
      <p:sp>
        <p:nvSpPr>
          <p:cNvPr id="3" name="Content Placeholder 2"/>
          <p:cNvSpPr>
            <a:spLocks noGrp="1"/>
          </p:cNvSpPr>
          <p:nvPr>
            <p:ph idx="1"/>
          </p:nvPr>
        </p:nvSpPr>
        <p:spPr>
          <a:xfrm>
            <a:off x="1141412" y="5280337"/>
            <a:ext cx="9905999" cy="987381"/>
          </a:xfrm>
        </p:spPr>
        <p:txBody>
          <a:bodyPr/>
          <a:lstStyle/>
          <a:p>
            <a:r>
              <a:rPr lang="en-US" dirty="0"/>
              <a:t>a prioritized list of work for the development team that is derived from the roadmap and its requirements</a:t>
            </a:r>
            <a:endParaRPr lang="en-PH"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8262" y="490271"/>
            <a:ext cx="6132297" cy="4016195"/>
          </a:xfrm>
          <a:prstGeom prst="rect">
            <a:avLst/>
          </a:prstGeom>
        </p:spPr>
      </p:pic>
    </p:spTree>
    <p:extLst>
      <p:ext uri="{BB962C8B-B14F-4D97-AF65-F5344CB8AC3E}">
        <p14:creationId xmlns:p14="http://schemas.microsoft.com/office/powerpoint/2010/main" val="2838914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799600"/>
            <a:ext cx="9905998" cy="1478570"/>
          </a:xfrm>
        </p:spPr>
        <p:txBody>
          <a:bodyPr/>
          <a:lstStyle/>
          <a:p>
            <a:r>
              <a:rPr lang="en-PH" dirty="0" smtClean="0"/>
              <a:t>SPRINT BACKLOG (TO DO)</a:t>
            </a:r>
            <a:endParaRPr lang="en-PH" dirty="0"/>
          </a:p>
        </p:txBody>
      </p:sp>
      <p:sp>
        <p:nvSpPr>
          <p:cNvPr id="3" name="Content Placeholder 2"/>
          <p:cNvSpPr>
            <a:spLocks noGrp="1"/>
          </p:cNvSpPr>
          <p:nvPr>
            <p:ph idx="1"/>
          </p:nvPr>
        </p:nvSpPr>
        <p:spPr>
          <a:xfrm>
            <a:off x="1141412" y="4803819"/>
            <a:ext cx="9905999" cy="1721477"/>
          </a:xfrm>
        </p:spPr>
        <p:txBody>
          <a:bodyPr/>
          <a:lstStyle/>
          <a:p>
            <a:r>
              <a:rPr lang="en-US" dirty="0"/>
              <a:t>like a subset of the product </a:t>
            </a:r>
            <a:r>
              <a:rPr lang="en-US" dirty="0" smtClean="0"/>
              <a:t>backlog</a:t>
            </a:r>
          </a:p>
          <a:p>
            <a:r>
              <a:rPr lang="en-US" dirty="0"/>
              <a:t>comes from the product backlog, but it contains only that item, or those items, that can be completed during each agile sprint</a:t>
            </a:r>
            <a:endParaRPr lang="en-PH"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636" y="807479"/>
            <a:ext cx="7067550" cy="3105150"/>
          </a:xfrm>
          <a:prstGeom prst="rect">
            <a:avLst/>
          </a:prstGeom>
        </p:spPr>
      </p:pic>
    </p:spTree>
    <p:extLst>
      <p:ext uri="{BB962C8B-B14F-4D97-AF65-F5344CB8AC3E}">
        <p14:creationId xmlns:p14="http://schemas.microsoft.com/office/powerpoint/2010/main" val="1467014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4765515"/>
            <a:ext cx="9905998" cy="1478570"/>
          </a:xfrm>
        </p:spPr>
        <p:txBody>
          <a:bodyPr/>
          <a:lstStyle/>
          <a:p>
            <a:r>
              <a:rPr lang="en-PH" dirty="0" smtClean="0"/>
              <a:t>In PROGRESS</a:t>
            </a:r>
            <a:endParaRPr lang="en-PH" dirty="0"/>
          </a:p>
        </p:txBody>
      </p:sp>
      <p:sp>
        <p:nvSpPr>
          <p:cNvPr id="3" name="Content Placeholder 2"/>
          <p:cNvSpPr>
            <a:spLocks noGrp="1"/>
          </p:cNvSpPr>
          <p:nvPr>
            <p:ph idx="1"/>
          </p:nvPr>
        </p:nvSpPr>
        <p:spPr>
          <a:xfrm>
            <a:off x="1141412" y="5834129"/>
            <a:ext cx="9905999" cy="575257"/>
          </a:xfrm>
        </p:spPr>
        <p:txBody>
          <a:bodyPr/>
          <a:lstStyle/>
          <a:p>
            <a:r>
              <a:rPr lang="en-PH" dirty="0" smtClean="0"/>
              <a:t>Tasks we are doing</a:t>
            </a:r>
            <a:endParaRPr lang="en-PH"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6740" y="394835"/>
            <a:ext cx="6555342" cy="4370680"/>
          </a:xfrm>
          <a:prstGeom prst="rect">
            <a:avLst/>
          </a:prstGeom>
        </p:spPr>
      </p:pic>
    </p:spTree>
    <p:extLst>
      <p:ext uri="{BB962C8B-B14F-4D97-AF65-F5344CB8AC3E}">
        <p14:creationId xmlns:p14="http://schemas.microsoft.com/office/powerpoint/2010/main" val="3720265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4366270"/>
            <a:ext cx="9905998" cy="1478570"/>
          </a:xfrm>
        </p:spPr>
        <p:txBody>
          <a:bodyPr/>
          <a:lstStyle/>
          <a:p>
            <a:r>
              <a:rPr lang="en-PH" dirty="0" smtClean="0"/>
              <a:t>SOFTWARE TESTING</a:t>
            </a:r>
            <a:endParaRPr lang="en-PH" dirty="0"/>
          </a:p>
        </p:txBody>
      </p:sp>
      <p:sp>
        <p:nvSpPr>
          <p:cNvPr id="3" name="Content Placeholder 2"/>
          <p:cNvSpPr>
            <a:spLocks noGrp="1"/>
          </p:cNvSpPr>
          <p:nvPr>
            <p:ph idx="1"/>
          </p:nvPr>
        </p:nvSpPr>
        <p:spPr>
          <a:xfrm>
            <a:off x="1141412" y="5486401"/>
            <a:ext cx="9905999" cy="1090412"/>
          </a:xfrm>
        </p:spPr>
        <p:txBody>
          <a:bodyPr/>
          <a:lstStyle/>
          <a:p>
            <a:r>
              <a:rPr lang="en-US" dirty="0"/>
              <a:t> a method to check whether the actual software product matches expected requirements and to ensure that software product is Defect free</a:t>
            </a:r>
            <a:endParaRPr lang="en-PH"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790" y="914460"/>
            <a:ext cx="5177241" cy="3451810"/>
          </a:xfrm>
          <a:prstGeom prst="rect">
            <a:avLst/>
          </a:prstGeom>
        </p:spPr>
      </p:pic>
    </p:spTree>
    <p:extLst>
      <p:ext uri="{BB962C8B-B14F-4D97-AF65-F5344CB8AC3E}">
        <p14:creationId xmlns:p14="http://schemas.microsoft.com/office/powerpoint/2010/main" val="61855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585232"/>
            <a:ext cx="9905998" cy="1478570"/>
          </a:xfrm>
        </p:spPr>
        <p:txBody>
          <a:bodyPr/>
          <a:lstStyle/>
          <a:p>
            <a:r>
              <a:rPr lang="en-PH" dirty="0" smtClean="0"/>
              <a:t>DONE</a:t>
            </a:r>
            <a:endParaRPr lang="en-PH" dirty="0"/>
          </a:p>
        </p:txBody>
      </p:sp>
      <p:sp>
        <p:nvSpPr>
          <p:cNvPr id="3" name="Content Placeholder 2"/>
          <p:cNvSpPr>
            <a:spLocks noGrp="1"/>
          </p:cNvSpPr>
          <p:nvPr>
            <p:ph idx="1"/>
          </p:nvPr>
        </p:nvSpPr>
        <p:spPr>
          <a:xfrm>
            <a:off x="1141412" y="5718219"/>
            <a:ext cx="9905999" cy="691167"/>
          </a:xfrm>
        </p:spPr>
        <p:txBody>
          <a:bodyPr/>
          <a:lstStyle/>
          <a:p>
            <a:r>
              <a:rPr lang="en-PH" dirty="0" smtClean="0"/>
              <a:t>Completed tasks</a:t>
            </a:r>
            <a:endParaRPr lang="en-PH"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3293" y="103742"/>
            <a:ext cx="6722235" cy="4481490"/>
          </a:xfrm>
          <a:prstGeom prst="rect">
            <a:avLst/>
          </a:prstGeom>
        </p:spPr>
      </p:pic>
    </p:spTree>
    <p:extLst>
      <p:ext uri="{BB962C8B-B14F-4D97-AF65-F5344CB8AC3E}">
        <p14:creationId xmlns:p14="http://schemas.microsoft.com/office/powerpoint/2010/main" val="1260615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593205"/>
            <a:ext cx="9905998" cy="940157"/>
          </a:xfrm>
        </p:spPr>
        <p:txBody>
          <a:bodyPr/>
          <a:lstStyle/>
          <a:p>
            <a:r>
              <a:rPr lang="en-PH" dirty="0" err="1" smtClean="0"/>
              <a:t>MosCOW</a:t>
            </a:r>
            <a:r>
              <a:rPr lang="en-PH" dirty="0" smtClean="0"/>
              <a:t> METHOD</a:t>
            </a:r>
            <a:endParaRPr lang="en-PH" dirty="0"/>
          </a:p>
        </p:txBody>
      </p:sp>
      <p:sp>
        <p:nvSpPr>
          <p:cNvPr id="3" name="Content Placeholder 2"/>
          <p:cNvSpPr>
            <a:spLocks noGrp="1"/>
          </p:cNvSpPr>
          <p:nvPr>
            <p:ph idx="1"/>
          </p:nvPr>
        </p:nvSpPr>
        <p:spPr>
          <a:xfrm>
            <a:off x="1141412" y="4533363"/>
            <a:ext cx="9905999" cy="2082086"/>
          </a:xfrm>
        </p:spPr>
        <p:txBody>
          <a:bodyPr/>
          <a:lstStyle/>
          <a:p>
            <a:r>
              <a:rPr lang="en-PH" dirty="0" err="1" smtClean="0"/>
              <a:t>MoSCoW</a:t>
            </a:r>
            <a:r>
              <a:rPr lang="en-PH" dirty="0" smtClean="0"/>
              <a:t> method (a.k.a. </a:t>
            </a:r>
            <a:r>
              <a:rPr lang="en-PH" dirty="0" err="1" smtClean="0"/>
              <a:t>MoSCoW</a:t>
            </a:r>
            <a:r>
              <a:rPr lang="en-PH" dirty="0" smtClean="0"/>
              <a:t> prioritization and </a:t>
            </a:r>
            <a:r>
              <a:rPr lang="en-PH" dirty="0" err="1" smtClean="0"/>
              <a:t>MoSCoW</a:t>
            </a:r>
            <a:r>
              <a:rPr lang="en-PH" dirty="0" smtClean="0"/>
              <a:t> analysis) is a popular prioritization technique for managing requirements.</a:t>
            </a:r>
          </a:p>
          <a:p>
            <a:r>
              <a:rPr lang="en-PH" dirty="0" err="1" smtClean="0"/>
              <a:t>MoSCoW</a:t>
            </a:r>
            <a:r>
              <a:rPr lang="en-PH" dirty="0" smtClean="0"/>
              <a:t> represents four categories of initiatives: must-have, should-have, could-have and won’t-have. </a:t>
            </a:r>
            <a:endParaRPr lang="en-PH"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111" y="773804"/>
            <a:ext cx="7848600" cy="2819400"/>
          </a:xfrm>
          <a:prstGeom prst="rect">
            <a:avLst/>
          </a:prstGeom>
        </p:spPr>
      </p:pic>
    </p:spTree>
    <p:extLst>
      <p:ext uri="{BB962C8B-B14F-4D97-AF65-F5344CB8AC3E}">
        <p14:creationId xmlns:p14="http://schemas.microsoft.com/office/powerpoint/2010/main" val="3550752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7016" y="3895859"/>
            <a:ext cx="3984379" cy="1478570"/>
          </a:xfrm>
        </p:spPr>
        <p:txBody>
          <a:bodyPr/>
          <a:lstStyle/>
          <a:p>
            <a:pPr algn="ctr"/>
            <a:r>
              <a:rPr lang="en-PH" dirty="0" smtClean="0"/>
              <a:t>MUST</a:t>
            </a:r>
            <a:endParaRPr lang="en-PH" dirty="0"/>
          </a:p>
        </p:txBody>
      </p:sp>
      <p:sp>
        <p:nvSpPr>
          <p:cNvPr id="3" name="Content Placeholder 2"/>
          <p:cNvSpPr>
            <a:spLocks noGrp="1"/>
          </p:cNvSpPr>
          <p:nvPr>
            <p:ph idx="1"/>
          </p:nvPr>
        </p:nvSpPr>
        <p:spPr>
          <a:xfrm>
            <a:off x="870955" y="4984123"/>
            <a:ext cx="4396503" cy="1661376"/>
          </a:xfrm>
        </p:spPr>
        <p:txBody>
          <a:bodyPr>
            <a:normAutofit fontScale="85000" lnSpcReduction="10000"/>
          </a:bodyPr>
          <a:lstStyle/>
          <a:p>
            <a:r>
              <a:rPr lang="en-PH" dirty="0" smtClean="0"/>
              <a:t>Non-negotiable needs for the project, product or release in question</a:t>
            </a:r>
          </a:p>
          <a:p>
            <a:r>
              <a:rPr lang="en-PH" dirty="0" smtClean="0"/>
              <a:t>Requires the team to complete a mandatory task</a:t>
            </a:r>
            <a:endParaRPr lang="en-PH" dirty="0"/>
          </a:p>
        </p:txBody>
      </p:sp>
      <p:sp>
        <p:nvSpPr>
          <p:cNvPr id="4" name="Content Placeholder 2"/>
          <p:cNvSpPr txBox="1">
            <a:spLocks/>
          </p:cNvSpPr>
          <p:nvPr/>
        </p:nvSpPr>
        <p:spPr>
          <a:xfrm>
            <a:off x="5756856" y="4984124"/>
            <a:ext cx="5303434" cy="16613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PH" smtClean="0"/>
              <a:t>Essential to the project, product or release but not vital</a:t>
            </a:r>
          </a:p>
          <a:p>
            <a:r>
              <a:rPr lang="en-PH" smtClean="0"/>
              <a:t>Can get scheduled for a future release without impacting the current one</a:t>
            </a:r>
          </a:p>
          <a:p>
            <a:r>
              <a:rPr lang="en-PH" smtClean="0"/>
              <a:t>If left out, the project or product still functions. </a:t>
            </a:r>
            <a:endParaRPr lang="en-PH" dirty="0"/>
          </a:p>
        </p:txBody>
      </p:sp>
      <p:sp>
        <p:nvSpPr>
          <p:cNvPr id="5" name="Title 1"/>
          <p:cNvSpPr txBox="1">
            <a:spLocks/>
          </p:cNvSpPr>
          <p:nvPr/>
        </p:nvSpPr>
        <p:spPr>
          <a:xfrm>
            <a:off x="5756856" y="3895859"/>
            <a:ext cx="5290555"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PH" dirty="0" smtClean="0"/>
              <a:t>SHOULD</a:t>
            </a:r>
            <a:endParaRPr lang="en-PH"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2319" y="347729"/>
            <a:ext cx="3316947" cy="3966693"/>
          </a:xfrm>
          <a:prstGeom prst="rect">
            <a:avLst/>
          </a:prstGeom>
        </p:spPr>
      </p:pic>
    </p:spTree>
    <p:extLst>
      <p:ext uri="{BB962C8B-B14F-4D97-AF65-F5344CB8AC3E}">
        <p14:creationId xmlns:p14="http://schemas.microsoft.com/office/powerpoint/2010/main" val="1604912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74597"/>
            <a:ext cx="9905998" cy="1478570"/>
          </a:xfrm>
        </p:spPr>
        <p:txBody>
          <a:bodyPr/>
          <a:lstStyle/>
          <a:p>
            <a:r>
              <a:rPr lang="en-PH" dirty="0" smtClean="0"/>
              <a:t>COULD</a:t>
            </a:r>
            <a:endParaRPr lang="en-PH" dirty="0"/>
          </a:p>
        </p:txBody>
      </p:sp>
      <p:sp>
        <p:nvSpPr>
          <p:cNvPr id="3" name="Content Placeholder 2"/>
          <p:cNvSpPr>
            <a:spLocks noGrp="1"/>
          </p:cNvSpPr>
          <p:nvPr>
            <p:ph idx="1"/>
          </p:nvPr>
        </p:nvSpPr>
        <p:spPr>
          <a:xfrm>
            <a:off x="1141412" y="4365937"/>
            <a:ext cx="9905999" cy="2159359"/>
          </a:xfrm>
        </p:spPr>
        <p:txBody>
          <a:bodyPr/>
          <a:lstStyle/>
          <a:p>
            <a:r>
              <a:rPr lang="en-PH" dirty="0" smtClean="0"/>
              <a:t>Nice to haves, not necessary to the core function of the product</a:t>
            </a:r>
          </a:p>
          <a:p>
            <a:r>
              <a:rPr lang="en-PH" dirty="0" smtClean="0"/>
              <a:t>Compared with should-haves, they have a smaller impact when left out.</a:t>
            </a:r>
          </a:p>
          <a:p>
            <a:r>
              <a:rPr lang="en-PH" dirty="0"/>
              <a:t>However, the initiatives are often to be first deprioritized </a:t>
            </a:r>
            <a:r>
              <a:rPr lang="en-PH" dirty="0" smtClean="0"/>
              <a:t>if a task in the “should have” or “must have” category ends up larger than expected.</a:t>
            </a:r>
            <a:endParaRPr lang="en-PH" dirty="0"/>
          </a:p>
          <a:p>
            <a:endParaRPr lang="en-PH"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0434" y="323092"/>
            <a:ext cx="3951531" cy="3424660"/>
          </a:xfrm>
          <a:prstGeom prst="rect">
            <a:avLst/>
          </a:prstGeom>
        </p:spPr>
      </p:pic>
    </p:spTree>
    <p:extLst>
      <p:ext uri="{BB962C8B-B14F-4D97-AF65-F5344CB8AC3E}">
        <p14:creationId xmlns:p14="http://schemas.microsoft.com/office/powerpoint/2010/main" val="1856623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198845"/>
            <a:ext cx="9905998" cy="1478570"/>
          </a:xfrm>
        </p:spPr>
        <p:txBody>
          <a:bodyPr/>
          <a:lstStyle/>
          <a:p>
            <a:r>
              <a:rPr lang="en-PH" dirty="0" smtClean="0"/>
              <a:t>WILL NOT (WON’T) HAVE (FOR NOW)</a:t>
            </a:r>
            <a:endParaRPr lang="en-PH" dirty="0"/>
          </a:p>
        </p:txBody>
      </p:sp>
      <p:sp>
        <p:nvSpPr>
          <p:cNvPr id="3" name="Content Placeholder 2"/>
          <p:cNvSpPr>
            <a:spLocks noGrp="1"/>
          </p:cNvSpPr>
          <p:nvPr>
            <p:ph idx="1"/>
          </p:nvPr>
        </p:nvSpPr>
        <p:spPr>
          <a:xfrm>
            <a:off x="1141412" y="5306095"/>
            <a:ext cx="9905999" cy="1103291"/>
          </a:xfrm>
        </p:spPr>
        <p:txBody>
          <a:bodyPr/>
          <a:lstStyle/>
          <a:p>
            <a:r>
              <a:rPr lang="en-PH" dirty="0" smtClean="0"/>
              <a:t>Can manage expectations </a:t>
            </a:r>
            <a:r>
              <a:rPr lang="en-US" dirty="0"/>
              <a:t>about what the team will not include in a specific release (or another timeframe you’re prioritizing</a:t>
            </a:r>
            <a:r>
              <a:rPr lang="en-US" dirty="0" smtClean="0"/>
              <a:t>) </a:t>
            </a:r>
            <a:endParaRPr lang="en-PH"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1843" y="615307"/>
            <a:ext cx="4921138" cy="3686103"/>
          </a:xfrm>
          <a:prstGeom prst="rect">
            <a:avLst/>
          </a:prstGeom>
        </p:spPr>
      </p:pic>
    </p:spTree>
    <p:extLst>
      <p:ext uri="{BB962C8B-B14F-4D97-AF65-F5344CB8AC3E}">
        <p14:creationId xmlns:p14="http://schemas.microsoft.com/office/powerpoint/2010/main" val="3768111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08195"/>
            <a:ext cx="9905998" cy="1478570"/>
          </a:xfrm>
        </p:spPr>
        <p:txBody>
          <a:bodyPr/>
          <a:lstStyle/>
          <a:p>
            <a:r>
              <a:rPr lang="en-PH" dirty="0" smtClean="0"/>
              <a:t>AGILE</a:t>
            </a:r>
            <a:endParaRPr lang="en-PH" dirty="0"/>
          </a:p>
        </p:txBody>
      </p:sp>
      <p:sp>
        <p:nvSpPr>
          <p:cNvPr id="3" name="Content Placeholder 2"/>
          <p:cNvSpPr>
            <a:spLocks noGrp="1"/>
          </p:cNvSpPr>
          <p:nvPr>
            <p:ph idx="1"/>
          </p:nvPr>
        </p:nvSpPr>
        <p:spPr>
          <a:xfrm>
            <a:off x="1141413" y="4494728"/>
            <a:ext cx="9905999" cy="2112134"/>
          </a:xfrm>
        </p:spPr>
        <p:txBody>
          <a:bodyPr/>
          <a:lstStyle/>
          <a:p>
            <a:r>
              <a:rPr lang="en-US" dirty="0"/>
              <a:t>an iterative approach to project management and software development that helps teams deliver value to their customers faster and with fewer </a:t>
            </a:r>
            <a:r>
              <a:rPr lang="en-US" dirty="0" smtClean="0"/>
              <a:t>headaches</a:t>
            </a:r>
          </a:p>
          <a:p>
            <a:r>
              <a:rPr lang="en-US" dirty="0"/>
              <a:t>T</a:t>
            </a:r>
            <a:r>
              <a:rPr lang="en-US" dirty="0" smtClean="0"/>
              <a:t>eam </a:t>
            </a:r>
            <a:r>
              <a:rPr lang="en-US" dirty="0"/>
              <a:t>delivers work in small, but consumable, </a:t>
            </a:r>
            <a:r>
              <a:rPr lang="en-US" dirty="0" smtClean="0"/>
              <a:t>increments </a:t>
            </a:r>
            <a:r>
              <a:rPr lang="en-US" dirty="0"/>
              <a:t>i</a:t>
            </a:r>
            <a:r>
              <a:rPr lang="en-US" dirty="0" smtClean="0"/>
              <a:t>nstead </a:t>
            </a:r>
            <a:r>
              <a:rPr lang="en-US" dirty="0"/>
              <a:t>of betting everything on a "big bang" </a:t>
            </a:r>
            <a:r>
              <a:rPr lang="en-US" dirty="0" smtClean="0"/>
              <a:t>launch.</a:t>
            </a:r>
            <a:endParaRPr lang="en-PH"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4886" y="608754"/>
            <a:ext cx="5457144" cy="2579354"/>
          </a:xfrm>
          <a:prstGeom prst="rect">
            <a:avLst/>
          </a:prstGeom>
        </p:spPr>
      </p:pic>
    </p:spTree>
    <p:extLst>
      <p:ext uri="{BB962C8B-B14F-4D97-AF65-F5344CB8AC3E}">
        <p14:creationId xmlns:p14="http://schemas.microsoft.com/office/powerpoint/2010/main" val="2498008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228305"/>
            <a:ext cx="9905998" cy="1478570"/>
          </a:xfrm>
        </p:spPr>
        <p:txBody>
          <a:bodyPr/>
          <a:lstStyle/>
          <a:p>
            <a:r>
              <a:rPr lang="en-PH" dirty="0" smtClean="0"/>
              <a:t>SPRINT PLANNING</a:t>
            </a:r>
            <a:endParaRPr lang="en-PH" dirty="0"/>
          </a:p>
        </p:txBody>
      </p:sp>
      <p:sp>
        <p:nvSpPr>
          <p:cNvPr id="3" name="Content Placeholder 2"/>
          <p:cNvSpPr>
            <a:spLocks noGrp="1"/>
          </p:cNvSpPr>
          <p:nvPr>
            <p:ph idx="1"/>
          </p:nvPr>
        </p:nvSpPr>
        <p:spPr>
          <a:xfrm>
            <a:off x="1141413" y="4314422"/>
            <a:ext cx="9905999" cy="2249511"/>
          </a:xfrm>
        </p:spPr>
        <p:txBody>
          <a:bodyPr/>
          <a:lstStyle/>
          <a:p>
            <a:r>
              <a:rPr lang="en-US" dirty="0"/>
              <a:t>first day of a new </a:t>
            </a:r>
            <a:r>
              <a:rPr lang="en-US" dirty="0" smtClean="0"/>
              <a:t>sprint</a:t>
            </a:r>
          </a:p>
          <a:p>
            <a:r>
              <a:rPr lang="en-US" dirty="0"/>
              <a:t>an event in the Scrum framework where the team determines the product backlog items they will work on during that sprint and discusses their initial plan for completing those product backlog items</a:t>
            </a:r>
            <a:endParaRPr lang="en-PH"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957" y="669702"/>
            <a:ext cx="4262907" cy="2841938"/>
          </a:xfrm>
          <a:prstGeom prst="rect">
            <a:avLst/>
          </a:prstGeom>
        </p:spPr>
      </p:pic>
    </p:spTree>
    <p:extLst>
      <p:ext uri="{BB962C8B-B14F-4D97-AF65-F5344CB8AC3E}">
        <p14:creationId xmlns:p14="http://schemas.microsoft.com/office/powerpoint/2010/main" val="2962466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827525"/>
            <a:ext cx="9905998" cy="1478570"/>
          </a:xfrm>
        </p:spPr>
        <p:txBody>
          <a:bodyPr/>
          <a:lstStyle/>
          <a:p>
            <a:r>
              <a:rPr lang="en-PH" dirty="0" smtClean="0"/>
              <a:t>STAND-UP MEETING</a:t>
            </a:r>
            <a:endParaRPr lang="en-PH" dirty="0"/>
          </a:p>
        </p:txBody>
      </p:sp>
      <p:sp>
        <p:nvSpPr>
          <p:cNvPr id="3" name="Content Placeholder 2"/>
          <p:cNvSpPr>
            <a:spLocks noGrp="1"/>
          </p:cNvSpPr>
          <p:nvPr>
            <p:ph idx="1"/>
          </p:nvPr>
        </p:nvSpPr>
        <p:spPr>
          <a:xfrm>
            <a:off x="1141412" y="4816698"/>
            <a:ext cx="9905999" cy="1644204"/>
          </a:xfrm>
        </p:spPr>
        <p:txBody>
          <a:bodyPr/>
          <a:lstStyle/>
          <a:p>
            <a:r>
              <a:rPr lang="en-US" dirty="0"/>
              <a:t> a short meeting between a team that is held on </a:t>
            </a:r>
            <a:r>
              <a:rPr lang="en-US" dirty="0" smtClean="0"/>
              <a:t>foot (usually 5 – 15 minutes)</a:t>
            </a:r>
          </a:p>
          <a:p>
            <a:r>
              <a:rPr lang="en-US" b="1" dirty="0" smtClean="0"/>
              <a:t>Goal:</a:t>
            </a:r>
            <a:r>
              <a:rPr lang="en-US" dirty="0" smtClean="0"/>
              <a:t> </a:t>
            </a:r>
            <a:r>
              <a:rPr lang="en-US" dirty="0"/>
              <a:t>to go over important tasks that have been finished, are in progress, or are about to be started</a:t>
            </a:r>
            <a:endParaRPr lang="en-PH"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2770" y="462479"/>
            <a:ext cx="5983281" cy="3365046"/>
          </a:xfrm>
          <a:prstGeom prst="rect">
            <a:avLst/>
          </a:prstGeom>
        </p:spPr>
      </p:pic>
    </p:spTree>
    <p:extLst>
      <p:ext uri="{BB962C8B-B14F-4D97-AF65-F5344CB8AC3E}">
        <p14:creationId xmlns:p14="http://schemas.microsoft.com/office/powerpoint/2010/main" val="2977829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4213892"/>
            <a:ext cx="9905998" cy="1478570"/>
          </a:xfrm>
        </p:spPr>
        <p:txBody>
          <a:bodyPr/>
          <a:lstStyle/>
          <a:p>
            <a:r>
              <a:rPr lang="en-PH" dirty="0" smtClean="0"/>
              <a:t>SPRINT RETROSPECTIVE</a:t>
            </a:r>
            <a:endParaRPr lang="en-PH" dirty="0"/>
          </a:p>
        </p:txBody>
      </p:sp>
      <p:sp>
        <p:nvSpPr>
          <p:cNvPr id="3" name="Content Placeholder 2"/>
          <p:cNvSpPr>
            <a:spLocks noGrp="1"/>
          </p:cNvSpPr>
          <p:nvPr>
            <p:ph idx="1"/>
          </p:nvPr>
        </p:nvSpPr>
        <p:spPr>
          <a:xfrm>
            <a:off x="1141412" y="5190186"/>
            <a:ext cx="9905999" cy="1244957"/>
          </a:xfrm>
        </p:spPr>
        <p:txBody>
          <a:bodyPr/>
          <a:lstStyle/>
          <a:p>
            <a:r>
              <a:rPr lang="en-US" dirty="0" smtClean="0"/>
              <a:t>a </a:t>
            </a:r>
            <a:r>
              <a:rPr lang="en-US" dirty="0"/>
              <a:t>recurring meeting held at the end of a sprint used to discuss what went well during the previous sprint cycle and what can be improved for the next sprint</a:t>
            </a:r>
            <a:endParaRPr lang="en-PH"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211" y="804762"/>
            <a:ext cx="10058400" cy="3642743"/>
          </a:xfrm>
          <a:prstGeom prst="rect">
            <a:avLst/>
          </a:prstGeom>
        </p:spPr>
      </p:pic>
    </p:spTree>
    <p:extLst>
      <p:ext uri="{BB962C8B-B14F-4D97-AF65-F5344CB8AC3E}">
        <p14:creationId xmlns:p14="http://schemas.microsoft.com/office/powerpoint/2010/main" val="3952532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3" y="4803818"/>
            <a:ext cx="9905999" cy="1631325"/>
          </a:xfrm>
        </p:spPr>
        <p:txBody>
          <a:bodyPr/>
          <a:lstStyle/>
          <a:p>
            <a:pPr marL="0" indent="0">
              <a:buNone/>
            </a:pPr>
            <a:r>
              <a:rPr lang="en-PH" dirty="0" smtClean="0"/>
              <a:t>“I alone know the plans I have for you, plans to bring you prosperity and not disaster, plans to bring about the future you hope for.”</a:t>
            </a:r>
          </a:p>
          <a:p>
            <a:pPr marL="0" indent="0">
              <a:buNone/>
            </a:pPr>
            <a:r>
              <a:rPr lang="en-PH" dirty="0" smtClean="0"/>
              <a:t>- Jeremiah 29:11 (Good News Translation)</a:t>
            </a:r>
            <a:endParaRPr lang="en-PH"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412" y="549633"/>
            <a:ext cx="7620000" cy="3981450"/>
          </a:xfrm>
          <a:prstGeom prst="rect">
            <a:avLst/>
          </a:prstGeom>
        </p:spPr>
      </p:pic>
    </p:spTree>
    <p:extLst>
      <p:ext uri="{BB962C8B-B14F-4D97-AF65-F5344CB8AC3E}">
        <p14:creationId xmlns:p14="http://schemas.microsoft.com/office/powerpoint/2010/main" val="3009016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29121"/>
            <a:ext cx="9905998" cy="1478570"/>
          </a:xfrm>
        </p:spPr>
        <p:txBody>
          <a:bodyPr/>
          <a:lstStyle/>
          <a:p>
            <a:r>
              <a:rPr lang="en-PH" dirty="0" smtClean="0"/>
              <a:t>SOURCES</a:t>
            </a:r>
            <a:endParaRPr lang="en-PH" dirty="0"/>
          </a:p>
        </p:txBody>
      </p:sp>
      <p:sp>
        <p:nvSpPr>
          <p:cNvPr id="3" name="Content Placeholder 2"/>
          <p:cNvSpPr>
            <a:spLocks noGrp="1"/>
          </p:cNvSpPr>
          <p:nvPr>
            <p:ph idx="1"/>
          </p:nvPr>
        </p:nvSpPr>
        <p:spPr>
          <a:xfrm>
            <a:off x="1141412" y="1442434"/>
            <a:ext cx="9905999" cy="5306096"/>
          </a:xfrm>
        </p:spPr>
        <p:txBody>
          <a:bodyPr numCol="3">
            <a:normAutofit lnSpcReduction="10000"/>
          </a:bodyPr>
          <a:lstStyle/>
          <a:p>
            <a:r>
              <a:rPr lang="en-PH" sz="2000" dirty="0">
                <a:hlinkClick r:id="rId2"/>
              </a:rPr>
              <a:t>https://kanbanize.com/blog/running-a-better-stand-up-meeting/</a:t>
            </a:r>
            <a:endParaRPr lang="en-PH" sz="2000" dirty="0" smtClean="0">
              <a:hlinkClick r:id="rId2"/>
            </a:endParaRPr>
          </a:p>
          <a:p>
            <a:r>
              <a:rPr lang="en-PH" sz="2000" dirty="0" smtClean="0">
                <a:hlinkClick r:id="rId2"/>
              </a:rPr>
              <a:t>https</a:t>
            </a:r>
            <a:r>
              <a:rPr lang="en-PH" sz="2000" dirty="0">
                <a:hlinkClick r:id="rId2"/>
              </a:rPr>
              <a:t>://www.agilealliance.org/glossary/sprint-planning/</a:t>
            </a:r>
            <a:endParaRPr lang="en-PH" sz="2000" dirty="0" smtClean="0">
              <a:hlinkClick r:id="rId2"/>
            </a:endParaRPr>
          </a:p>
          <a:p>
            <a:r>
              <a:rPr lang="en-PH" sz="2000" dirty="0" smtClean="0">
                <a:hlinkClick r:id="rId2"/>
              </a:rPr>
              <a:t>https</a:t>
            </a:r>
            <a:r>
              <a:rPr lang="en-PH" sz="2000" dirty="0">
                <a:hlinkClick r:id="rId2"/>
              </a:rPr>
              <a:t>://www.atlassian.com/agile</a:t>
            </a:r>
          </a:p>
          <a:p>
            <a:r>
              <a:rPr lang="en-PH" sz="2000" dirty="0" smtClean="0">
                <a:hlinkClick r:id="rId2"/>
              </a:rPr>
              <a:t>https</a:t>
            </a:r>
            <a:r>
              <a:rPr lang="en-PH" sz="2000" dirty="0">
                <a:hlinkClick r:id="rId2"/>
              </a:rPr>
              <a:t>://</a:t>
            </a:r>
            <a:r>
              <a:rPr lang="en-PH" sz="2000" dirty="0" smtClean="0">
                <a:hlinkClick r:id="rId2"/>
              </a:rPr>
              <a:t>www.atlassian.com/agile/kanban/boards</a:t>
            </a:r>
            <a:endParaRPr lang="en-PH" sz="2000" dirty="0" smtClean="0"/>
          </a:p>
          <a:p>
            <a:r>
              <a:rPr lang="en-PH" sz="2000" dirty="0">
                <a:hlinkClick r:id="rId3"/>
              </a:rPr>
              <a:t>https://</a:t>
            </a:r>
            <a:r>
              <a:rPr lang="en-PH" sz="2000" dirty="0" smtClean="0">
                <a:hlinkClick r:id="rId3"/>
              </a:rPr>
              <a:t>www.atlassian.com/agile/scrum/backlogs</a:t>
            </a:r>
            <a:endParaRPr lang="en-PH" sz="2000" dirty="0" smtClean="0"/>
          </a:p>
          <a:p>
            <a:r>
              <a:rPr lang="en-PH" sz="2000" dirty="0">
                <a:hlinkClick r:id="rId4"/>
              </a:rPr>
              <a:t>https://</a:t>
            </a:r>
            <a:r>
              <a:rPr lang="en-PH" sz="2000" dirty="0" smtClean="0">
                <a:hlinkClick r:id="rId4"/>
              </a:rPr>
              <a:t>www.atlassian.com/agile/scrum/sprints</a:t>
            </a:r>
            <a:endParaRPr lang="en-PH" sz="2000" dirty="0" smtClean="0"/>
          </a:p>
          <a:p>
            <a:r>
              <a:rPr lang="en-PH" sz="2000" dirty="0">
                <a:hlinkClick r:id="rId5"/>
              </a:rPr>
              <a:t>https://www.digite.com/kanban/what-is-kanban</a:t>
            </a:r>
            <a:r>
              <a:rPr lang="en-PH" sz="2000" dirty="0" smtClean="0">
                <a:hlinkClick r:id="rId5"/>
              </a:rPr>
              <a:t>/</a:t>
            </a:r>
            <a:endParaRPr lang="en-PH" sz="2000" dirty="0" smtClean="0"/>
          </a:p>
          <a:p>
            <a:r>
              <a:rPr lang="en-PH" sz="2000" dirty="0">
                <a:hlinkClick r:id="rId6"/>
              </a:rPr>
              <a:t>https://</a:t>
            </a:r>
            <a:r>
              <a:rPr lang="en-PH" sz="2000" dirty="0" smtClean="0">
                <a:hlinkClick r:id="rId6"/>
              </a:rPr>
              <a:t>www.atlassian.com/agile/project-management/epics-stories-themes</a:t>
            </a:r>
            <a:endParaRPr lang="en-PH" sz="2000" dirty="0" smtClean="0"/>
          </a:p>
          <a:p>
            <a:r>
              <a:rPr lang="en-PH" sz="2000" dirty="0">
                <a:hlinkClick r:id="rId7"/>
              </a:rPr>
              <a:t>https://</a:t>
            </a:r>
            <a:r>
              <a:rPr lang="en-PH" sz="2000" dirty="0" smtClean="0">
                <a:hlinkClick r:id="rId7"/>
              </a:rPr>
              <a:t>www.guru99.com/software-testing-introduction-importance.html</a:t>
            </a:r>
            <a:endParaRPr lang="en-PH" sz="2000" dirty="0"/>
          </a:p>
          <a:p>
            <a:r>
              <a:rPr lang="en-PH" sz="2000" dirty="0" smtClean="0">
                <a:hlinkClick r:id="rId8"/>
              </a:rPr>
              <a:t>https</a:t>
            </a:r>
            <a:r>
              <a:rPr lang="en-PH" sz="2000" dirty="0">
                <a:hlinkClick r:id="rId8"/>
              </a:rPr>
              <a:t>://www.productplan.com/glossary/moscow-prioritization</a:t>
            </a:r>
            <a:r>
              <a:rPr lang="en-PH" sz="2000" dirty="0" smtClean="0">
                <a:hlinkClick r:id="rId8"/>
              </a:rPr>
              <a:t>/</a:t>
            </a:r>
            <a:endParaRPr lang="en-PH" sz="2000" dirty="0" smtClean="0"/>
          </a:p>
          <a:p>
            <a:r>
              <a:rPr lang="en-PH" sz="2000" dirty="0">
                <a:hlinkClick r:id="rId9"/>
              </a:rPr>
              <a:t>https://</a:t>
            </a:r>
            <a:r>
              <a:rPr lang="en-PH" sz="2000" dirty="0" smtClean="0">
                <a:hlinkClick r:id="rId9"/>
              </a:rPr>
              <a:t>www.projectmanager.com/blog/product-backlog-sprint-backlog</a:t>
            </a:r>
            <a:endParaRPr lang="en-PH" sz="2000" dirty="0" smtClean="0"/>
          </a:p>
          <a:p>
            <a:r>
              <a:rPr lang="en-PH" sz="2000" dirty="0">
                <a:hlinkClick r:id="rId10"/>
              </a:rPr>
              <a:t>https://www.rasmussen.edu/degrees/technology/blog/what-does-software-developer-do</a:t>
            </a:r>
            <a:r>
              <a:rPr lang="en-PH" sz="2000" dirty="0" smtClean="0">
                <a:hlinkClick r:id="rId10"/>
              </a:rPr>
              <a:t>/</a:t>
            </a:r>
            <a:endParaRPr lang="en-PH" sz="2000" dirty="0" smtClean="0"/>
          </a:p>
          <a:p>
            <a:r>
              <a:rPr lang="en-PH" sz="2000" dirty="0">
                <a:hlinkClick r:id="rId11"/>
              </a:rPr>
              <a:t>https://www.scaledagileframework.com/product-owner</a:t>
            </a:r>
            <a:r>
              <a:rPr lang="en-PH" sz="2000" dirty="0" smtClean="0">
                <a:hlinkClick r:id="rId11"/>
              </a:rPr>
              <a:t>/</a:t>
            </a:r>
            <a:endParaRPr lang="en-PH" sz="2000" dirty="0" smtClean="0"/>
          </a:p>
          <a:p>
            <a:r>
              <a:rPr lang="en-PH" sz="2000" dirty="0">
                <a:hlinkClick r:id="rId12"/>
              </a:rPr>
              <a:t>https://</a:t>
            </a:r>
            <a:r>
              <a:rPr lang="en-PH" sz="2000" dirty="0" smtClean="0">
                <a:hlinkClick r:id="rId12"/>
              </a:rPr>
              <a:t>www.ziprecruiter.com/e/What-Do-Quality-Assurance-Engineers-Do</a:t>
            </a:r>
            <a:endParaRPr lang="en-PH" sz="2000" dirty="0" smtClean="0"/>
          </a:p>
          <a:p>
            <a:endParaRPr lang="en-PH" sz="2000" dirty="0" smtClean="0"/>
          </a:p>
          <a:p>
            <a:endParaRPr lang="en-PH" sz="2000" dirty="0" smtClean="0"/>
          </a:p>
        </p:txBody>
      </p:sp>
    </p:spTree>
    <p:extLst>
      <p:ext uri="{BB962C8B-B14F-4D97-AF65-F5344CB8AC3E}">
        <p14:creationId xmlns:p14="http://schemas.microsoft.com/office/powerpoint/2010/main" val="2445774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1" y="3587520"/>
            <a:ext cx="9905998" cy="1164783"/>
          </a:xfrm>
        </p:spPr>
        <p:txBody>
          <a:bodyPr/>
          <a:lstStyle/>
          <a:p>
            <a:r>
              <a:rPr lang="en-PH" dirty="0" smtClean="0"/>
              <a:t>SPRINT</a:t>
            </a:r>
            <a:endParaRPr lang="en-PH" dirty="0"/>
          </a:p>
        </p:txBody>
      </p:sp>
      <p:sp>
        <p:nvSpPr>
          <p:cNvPr id="3" name="Content Placeholder 2"/>
          <p:cNvSpPr>
            <a:spLocks noGrp="1"/>
          </p:cNvSpPr>
          <p:nvPr>
            <p:ph idx="1"/>
          </p:nvPr>
        </p:nvSpPr>
        <p:spPr>
          <a:xfrm>
            <a:off x="1141412" y="4404574"/>
            <a:ext cx="9905999" cy="2172238"/>
          </a:xfrm>
        </p:spPr>
        <p:txBody>
          <a:bodyPr/>
          <a:lstStyle/>
          <a:p>
            <a:r>
              <a:rPr lang="en-US" dirty="0"/>
              <a:t>a short, time-boxed period when a scrum team works to complete a set amount of </a:t>
            </a:r>
            <a:r>
              <a:rPr lang="en-US" dirty="0" smtClean="0"/>
              <a:t>work</a:t>
            </a:r>
          </a:p>
          <a:p>
            <a:r>
              <a:rPr lang="en-US" dirty="0"/>
              <a:t>are at the very heart of scrum and agile methodologies, and getting sprints right will help your agile team ship better software with fewer headaches</a:t>
            </a:r>
            <a:endParaRPr lang="en-PH"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122" y="1101495"/>
            <a:ext cx="9172575" cy="2486025"/>
          </a:xfrm>
          <a:prstGeom prst="rect">
            <a:avLst/>
          </a:prstGeom>
        </p:spPr>
      </p:pic>
    </p:spTree>
    <p:extLst>
      <p:ext uri="{BB962C8B-B14F-4D97-AF65-F5344CB8AC3E}">
        <p14:creationId xmlns:p14="http://schemas.microsoft.com/office/powerpoint/2010/main" val="2992111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239650"/>
            <a:ext cx="9905998" cy="1478570"/>
          </a:xfrm>
        </p:spPr>
        <p:txBody>
          <a:bodyPr/>
          <a:lstStyle/>
          <a:p>
            <a:r>
              <a:rPr lang="en-PH" dirty="0" smtClean="0"/>
              <a:t>USER STORIES</a:t>
            </a:r>
            <a:endParaRPr lang="en-PH" dirty="0"/>
          </a:p>
        </p:txBody>
      </p:sp>
      <p:sp>
        <p:nvSpPr>
          <p:cNvPr id="3" name="Content Placeholder 2"/>
          <p:cNvSpPr>
            <a:spLocks noGrp="1"/>
          </p:cNvSpPr>
          <p:nvPr>
            <p:ph idx="1"/>
          </p:nvPr>
        </p:nvSpPr>
        <p:spPr>
          <a:xfrm>
            <a:off x="1141413" y="5718220"/>
            <a:ext cx="9905999" cy="613894"/>
          </a:xfrm>
        </p:spPr>
        <p:txBody>
          <a:bodyPr/>
          <a:lstStyle/>
          <a:p>
            <a:r>
              <a:rPr lang="en-US" dirty="0"/>
              <a:t>short requirements or requests written from the perspective of an end user.</a:t>
            </a:r>
            <a:endParaRPr lang="en-PH"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77" y="789990"/>
            <a:ext cx="8085270" cy="3594180"/>
          </a:xfrm>
          <a:prstGeom prst="rect">
            <a:avLst/>
          </a:prstGeom>
        </p:spPr>
      </p:pic>
    </p:spTree>
    <p:extLst>
      <p:ext uri="{BB962C8B-B14F-4D97-AF65-F5344CB8AC3E}">
        <p14:creationId xmlns:p14="http://schemas.microsoft.com/office/powerpoint/2010/main" val="789195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4368437"/>
            <a:ext cx="9905998" cy="1478570"/>
          </a:xfrm>
        </p:spPr>
        <p:txBody>
          <a:bodyPr/>
          <a:lstStyle/>
          <a:p>
            <a:r>
              <a:rPr lang="en-PH" dirty="0" smtClean="0"/>
              <a:t>EPICS</a:t>
            </a:r>
            <a:endParaRPr lang="en-PH" dirty="0"/>
          </a:p>
        </p:txBody>
      </p:sp>
      <p:sp>
        <p:nvSpPr>
          <p:cNvPr id="3" name="Content Placeholder 2"/>
          <p:cNvSpPr>
            <a:spLocks noGrp="1"/>
          </p:cNvSpPr>
          <p:nvPr>
            <p:ph idx="1"/>
          </p:nvPr>
        </p:nvSpPr>
        <p:spPr>
          <a:xfrm>
            <a:off x="1141412" y="5409125"/>
            <a:ext cx="9905999" cy="1154807"/>
          </a:xfrm>
        </p:spPr>
        <p:txBody>
          <a:bodyPr/>
          <a:lstStyle/>
          <a:p>
            <a:r>
              <a:rPr lang="en-US" dirty="0"/>
              <a:t>large bodies of work that can be broken down into a number of smaller tasks (called stories)</a:t>
            </a:r>
            <a:endParaRPr lang="en-PH"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6403" y="334275"/>
            <a:ext cx="5576015" cy="4034162"/>
          </a:xfrm>
          <a:prstGeom prst="rect">
            <a:avLst/>
          </a:prstGeom>
        </p:spPr>
      </p:pic>
    </p:spTree>
    <p:extLst>
      <p:ext uri="{BB962C8B-B14F-4D97-AF65-F5344CB8AC3E}">
        <p14:creationId xmlns:p14="http://schemas.microsoft.com/office/powerpoint/2010/main" val="2939043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2929" y="4945819"/>
            <a:ext cx="9905998" cy="1478570"/>
          </a:xfrm>
        </p:spPr>
        <p:txBody>
          <a:bodyPr/>
          <a:lstStyle/>
          <a:p>
            <a:pPr algn="ctr"/>
            <a:r>
              <a:rPr lang="en-PH" dirty="0" smtClean="0"/>
              <a:t>THE AGILE TEAM</a:t>
            </a:r>
            <a:endParaRPr lang="en-PH"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2107" y="827498"/>
            <a:ext cx="5207642" cy="3905488"/>
          </a:xfrm>
          <a:prstGeom prst="rect">
            <a:avLst/>
          </a:prstGeom>
        </p:spPr>
      </p:pic>
    </p:spTree>
    <p:extLst>
      <p:ext uri="{BB962C8B-B14F-4D97-AF65-F5344CB8AC3E}">
        <p14:creationId xmlns:p14="http://schemas.microsoft.com/office/powerpoint/2010/main" val="2717665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5792" y="1234556"/>
            <a:ext cx="6050407" cy="1478570"/>
          </a:xfrm>
        </p:spPr>
        <p:txBody>
          <a:bodyPr/>
          <a:lstStyle/>
          <a:p>
            <a:r>
              <a:rPr lang="en-PH" dirty="0" smtClean="0"/>
              <a:t>PRODUCT OWNER</a:t>
            </a:r>
            <a:endParaRPr lang="en-PH" dirty="0"/>
          </a:p>
        </p:txBody>
      </p:sp>
      <p:sp>
        <p:nvSpPr>
          <p:cNvPr id="3" name="Content Placeholder 2"/>
          <p:cNvSpPr>
            <a:spLocks noGrp="1"/>
          </p:cNvSpPr>
          <p:nvPr>
            <p:ph idx="1"/>
          </p:nvPr>
        </p:nvSpPr>
        <p:spPr>
          <a:xfrm>
            <a:off x="5125792" y="2249487"/>
            <a:ext cx="5921619" cy="3541714"/>
          </a:xfrm>
        </p:spPr>
        <p:txBody>
          <a:bodyPr>
            <a:normAutofit fontScale="85000" lnSpcReduction="10000"/>
          </a:bodyPr>
          <a:lstStyle/>
          <a:p>
            <a:r>
              <a:rPr lang="en-PH" dirty="0" smtClean="0"/>
              <a:t>A member of the Agile Team responsible for defining Stories and prioritizing the Team Backlog to streamline the execution of program priorities while maintaining the conceptual and technical integrity of the Features or components of the team</a:t>
            </a:r>
          </a:p>
          <a:p>
            <a:r>
              <a:rPr lang="en-US" dirty="0"/>
              <a:t>the customer proxy responsible for working with Product Management and other stakeholders—including other POs—to define and prioritize stories in the Team </a:t>
            </a:r>
            <a:r>
              <a:rPr lang="en-US" dirty="0" smtClean="0"/>
              <a:t>Backlog</a:t>
            </a:r>
            <a:endParaRPr lang="en-PH"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539" y="2249487"/>
            <a:ext cx="4307299" cy="3230474"/>
          </a:xfrm>
          <a:prstGeom prst="rect">
            <a:avLst/>
          </a:prstGeom>
        </p:spPr>
      </p:pic>
    </p:spTree>
    <p:extLst>
      <p:ext uri="{BB962C8B-B14F-4D97-AF65-F5344CB8AC3E}">
        <p14:creationId xmlns:p14="http://schemas.microsoft.com/office/powerpoint/2010/main" val="3643157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6703" y="1095036"/>
            <a:ext cx="5380707" cy="1478570"/>
          </a:xfrm>
        </p:spPr>
        <p:txBody>
          <a:bodyPr/>
          <a:lstStyle/>
          <a:p>
            <a:r>
              <a:rPr lang="en-PH" dirty="0" smtClean="0"/>
              <a:t>SOFTWARE DEVELOPER</a:t>
            </a:r>
            <a:endParaRPr lang="en-PH" dirty="0"/>
          </a:p>
        </p:txBody>
      </p:sp>
      <p:sp>
        <p:nvSpPr>
          <p:cNvPr id="3" name="Content Placeholder 2"/>
          <p:cNvSpPr>
            <a:spLocks noGrp="1"/>
          </p:cNvSpPr>
          <p:nvPr>
            <p:ph idx="1"/>
          </p:nvPr>
        </p:nvSpPr>
        <p:spPr>
          <a:xfrm>
            <a:off x="5666704" y="2249487"/>
            <a:ext cx="5380707" cy="4099798"/>
          </a:xfrm>
        </p:spPr>
        <p:txBody>
          <a:bodyPr>
            <a:normAutofit fontScale="77500" lnSpcReduction="20000"/>
          </a:bodyPr>
          <a:lstStyle/>
          <a:p>
            <a:r>
              <a:rPr lang="en-US" sz="2000" dirty="0"/>
              <a:t>the creative, brainstorming masterminds behind computer programs of all </a:t>
            </a:r>
            <a:r>
              <a:rPr lang="en-US" sz="2000" dirty="0" smtClean="0"/>
              <a:t>sorts</a:t>
            </a:r>
          </a:p>
          <a:p>
            <a:r>
              <a:rPr lang="en-US" sz="2000" b="1" dirty="0" smtClean="0"/>
              <a:t>Applications software developer</a:t>
            </a:r>
            <a:r>
              <a:rPr lang="en-US" sz="2000" dirty="0" smtClean="0"/>
              <a:t> - </a:t>
            </a:r>
            <a:r>
              <a:rPr lang="en-US" sz="2000" dirty="0"/>
              <a:t>responsible for designing computer or mobile </a:t>
            </a:r>
            <a:r>
              <a:rPr lang="en-US" sz="2000" dirty="0" smtClean="0"/>
              <a:t>applications whose </a:t>
            </a:r>
            <a:r>
              <a:rPr lang="en-US" sz="2000" dirty="0"/>
              <a:t>nature of </a:t>
            </a:r>
            <a:r>
              <a:rPr lang="en-US" sz="2000" dirty="0" smtClean="0"/>
              <a:t>work </a:t>
            </a:r>
            <a:r>
              <a:rPr lang="en-US" sz="2000" dirty="0"/>
              <a:t>is largely focused on creating for </a:t>
            </a:r>
            <a:r>
              <a:rPr lang="en-US" sz="2000" dirty="0" smtClean="0"/>
              <a:t>consumers involving </a:t>
            </a:r>
            <a:r>
              <a:rPr lang="en-US" sz="2000" dirty="0"/>
              <a:t>understanding user needs, developing software solutions, monitoring performance and modifying programs as </a:t>
            </a:r>
            <a:r>
              <a:rPr lang="en-US" sz="2000" dirty="0" smtClean="0"/>
              <a:t>needed</a:t>
            </a:r>
          </a:p>
          <a:p>
            <a:r>
              <a:rPr lang="en-US" sz="2000" b="1" dirty="0" smtClean="0"/>
              <a:t>Systems software developer</a:t>
            </a:r>
            <a:r>
              <a:rPr lang="en-US" sz="2000" dirty="0" smtClean="0"/>
              <a:t> - </a:t>
            </a:r>
            <a:r>
              <a:rPr lang="en-US" sz="2000" dirty="0"/>
              <a:t>focused on operating systems-level software, compilers and network distribution </a:t>
            </a:r>
            <a:r>
              <a:rPr lang="en-US" sz="2000" dirty="0" smtClean="0"/>
              <a:t>software </a:t>
            </a:r>
            <a:r>
              <a:rPr lang="en-US" sz="2000" dirty="0"/>
              <a:t>role is geared more toward designing solutions for enterprise </a:t>
            </a:r>
            <a:r>
              <a:rPr lang="en-US" sz="2000" dirty="0" smtClean="0"/>
              <a:t>organizations including </a:t>
            </a:r>
            <a:r>
              <a:rPr lang="en-US" sz="2000" dirty="0"/>
              <a:t> developing software for medical, industrial, military, communications, aerospace, business, scientific and general computing applications</a:t>
            </a:r>
            <a:endParaRPr lang="en-PH" sz="2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8" y="2249487"/>
            <a:ext cx="5209505" cy="3473003"/>
          </a:xfrm>
          <a:prstGeom prst="rect">
            <a:avLst/>
          </a:prstGeom>
        </p:spPr>
      </p:pic>
    </p:spTree>
    <p:extLst>
      <p:ext uri="{BB962C8B-B14F-4D97-AF65-F5344CB8AC3E}">
        <p14:creationId xmlns:p14="http://schemas.microsoft.com/office/powerpoint/2010/main" val="3027917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5955" y="618518"/>
            <a:ext cx="4131456" cy="1478570"/>
          </a:xfrm>
        </p:spPr>
        <p:txBody>
          <a:bodyPr>
            <a:normAutofit fontScale="90000"/>
          </a:bodyPr>
          <a:lstStyle/>
          <a:p>
            <a:r>
              <a:rPr lang="en-PH" dirty="0" smtClean="0"/>
              <a:t>QUALITY ASSURANCE ENGINEER</a:t>
            </a:r>
            <a:endParaRPr lang="en-PH" dirty="0"/>
          </a:p>
        </p:txBody>
      </p:sp>
      <p:sp>
        <p:nvSpPr>
          <p:cNvPr id="3" name="Content Placeholder 2"/>
          <p:cNvSpPr>
            <a:spLocks noGrp="1"/>
          </p:cNvSpPr>
          <p:nvPr>
            <p:ph idx="1"/>
          </p:nvPr>
        </p:nvSpPr>
        <p:spPr>
          <a:xfrm>
            <a:off x="6915955" y="2249487"/>
            <a:ext cx="4131456" cy="3541714"/>
          </a:xfrm>
        </p:spPr>
        <p:txBody>
          <a:bodyPr>
            <a:normAutofit fontScale="85000" lnSpcReduction="20000"/>
          </a:bodyPr>
          <a:lstStyle/>
          <a:p>
            <a:r>
              <a:rPr lang="en-US" dirty="0" smtClean="0"/>
              <a:t>tracks </a:t>
            </a:r>
            <a:r>
              <a:rPr lang="en-US" dirty="0"/>
              <a:t>the development process of a product from start to </a:t>
            </a:r>
            <a:r>
              <a:rPr lang="en-US" dirty="0" smtClean="0"/>
              <a:t>finish</a:t>
            </a:r>
          </a:p>
          <a:p>
            <a:r>
              <a:rPr lang="en-US" dirty="0" smtClean="0"/>
              <a:t>oversees </a:t>
            </a:r>
            <a:r>
              <a:rPr lang="en-US" dirty="0"/>
              <a:t>production, testing each part to ensure it meets company standards before moving to the next </a:t>
            </a:r>
            <a:r>
              <a:rPr lang="en-US" dirty="0" smtClean="0"/>
              <a:t>phase</a:t>
            </a:r>
          </a:p>
          <a:p>
            <a:r>
              <a:rPr lang="en-US" b="1" dirty="0" smtClean="0"/>
              <a:t>Goal: </a:t>
            </a:r>
            <a:r>
              <a:rPr lang="en-US" dirty="0"/>
              <a:t>to create safeguards for products to be market-ready and meet all government regulations before it is released to the public</a:t>
            </a:r>
            <a:endParaRPr lang="en-PH"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751" y="1120524"/>
            <a:ext cx="6719204" cy="4481785"/>
          </a:xfrm>
          <a:prstGeom prst="rect">
            <a:avLst/>
          </a:prstGeom>
        </p:spPr>
      </p:pic>
    </p:spTree>
    <p:extLst>
      <p:ext uri="{BB962C8B-B14F-4D97-AF65-F5344CB8AC3E}">
        <p14:creationId xmlns:p14="http://schemas.microsoft.com/office/powerpoint/2010/main" val="27862241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399</TotalTime>
  <Words>720</Words>
  <Application>Microsoft Office PowerPoint</Application>
  <PresentationFormat>Widescreen</PresentationFormat>
  <Paragraphs>78</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Trebuchet MS</vt:lpstr>
      <vt:lpstr>Tw Cen MT</vt:lpstr>
      <vt:lpstr>Circuit</vt:lpstr>
      <vt:lpstr>HOW A DEV TEAM WORKS</vt:lpstr>
      <vt:lpstr>AGILE</vt:lpstr>
      <vt:lpstr>SPRINT</vt:lpstr>
      <vt:lpstr>USER STORIES</vt:lpstr>
      <vt:lpstr>EPICS</vt:lpstr>
      <vt:lpstr>THE AGILE TEAM</vt:lpstr>
      <vt:lpstr>PRODUCT OWNER</vt:lpstr>
      <vt:lpstr>SOFTWARE DEVELOPER</vt:lpstr>
      <vt:lpstr>QUALITY ASSURANCE ENGINEER</vt:lpstr>
      <vt:lpstr>KANBAN BOARD</vt:lpstr>
      <vt:lpstr>PRODUCT BACKLOG</vt:lpstr>
      <vt:lpstr>SPRINT BACKLOG (TO DO)</vt:lpstr>
      <vt:lpstr>In PROGRESS</vt:lpstr>
      <vt:lpstr>SOFTWARE TESTING</vt:lpstr>
      <vt:lpstr>DONE</vt:lpstr>
      <vt:lpstr>MosCOW METHOD</vt:lpstr>
      <vt:lpstr>MUST</vt:lpstr>
      <vt:lpstr>COULD</vt:lpstr>
      <vt:lpstr>WILL NOT (WON’T) HAVE (FOR NOW)</vt:lpstr>
      <vt:lpstr>SPRINT PLANNING</vt:lpstr>
      <vt:lpstr>STAND-UP MEETING</vt:lpstr>
      <vt:lpstr>SPRINT RETROSPECTIVE</vt:lpstr>
      <vt:lpstr>PowerPoint Presentation</vt:lpstr>
      <vt:lpstr>SOURCES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A DEV TEAM WORKS</dc:title>
  <dc:creator>Windows User</dc:creator>
  <cp:lastModifiedBy>Windows User</cp:lastModifiedBy>
  <cp:revision>81</cp:revision>
  <dcterms:created xsi:type="dcterms:W3CDTF">2021-09-22T11:28:45Z</dcterms:created>
  <dcterms:modified xsi:type="dcterms:W3CDTF">2021-09-26T02:42:32Z</dcterms:modified>
</cp:coreProperties>
</file>